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9" r:id="rId2"/>
  </p:sldIdLst>
  <p:sldSz cx="7559675" cy="1069181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1056" userDrawn="1">
          <p15:clr>
            <a:srgbClr val="A4A3A4"/>
          </p15:clr>
        </p15:guide>
        <p15:guide id="3" pos="1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6B"/>
    <a:srgbClr val="AF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660"/>
  </p:normalViewPr>
  <p:slideViewPr>
    <p:cSldViewPr snapToGrid="0">
      <p:cViewPr>
        <p:scale>
          <a:sx n="66" d="100"/>
          <a:sy n="66" d="100"/>
        </p:scale>
        <p:origin x="1314" y="48"/>
      </p:cViewPr>
      <p:guideLst>
        <p:guide orient="horz" pos="3368"/>
        <p:guide pos="1056"/>
        <p:guide pos="1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534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159" y="1"/>
            <a:ext cx="3038604" cy="46534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E7031BB5-BDD3-442F-9091-B06A0A94A4DE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97125" y="1162050"/>
            <a:ext cx="22161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0714" y="4473513"/>
            <a:ext cx="5608975" cy="3660281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31059"/>
            <a:ext cx="3038604" cy="46534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159" y="8831059"/>
            <a:ext cx="3038604" cy="46534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85375C75-5006-4EA8-9059-32CBB0B0D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58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58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10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658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547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59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796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57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33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899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79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12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.jpg"/><Relationship Id="rId3" Type="http://schemas.openxmlformats.org/officeDocument/2006/relationships/hyperlink" Target="https://www.b2b-center.ru/market/zemelnye-uchastki-prinadlezhashchie-dolzhniku-kliuchnikovoi-alle/tender-2670337/" TargetMode="External"/><Relationship Id="rId12" Type="http://schemas.openxmlformats.org/officeDocument/2006/relationships/image" Target="../media/image10.sv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1" y="9816018"/>
            <a:ext cx="7559676" cy="889132"/>
            <a:chOff x="-1" y="9816018"/>
            <a:chExt cx="7559676" cy="889132"/>
          </a:xfrm>
        </p:grpSpPr>
        <p:sp>
          <p:nvSpPr>
            <p:cNvPr id="45" name="Прямоугольник 47"/>
            <p:cNvSpPr/>
            <p:nvPr/>
          </p:nvSpPr>
          <p:spPr>
            <a:xfrm>
              <a:off x="-1" y="9816018"/>
              <a:ext cx="7559676" cy="8891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47"/>
            </a:p>
          </p:txBody>
        </p:sp>
        <p:sp>
          <p:nvSpPr>
            <p:cNvPr id="52" name="Прямоугольник 7"/>
            <p:cNvSpPr/>
            <p:nvPr/>
          </p:nvSpPr>
          <p:spPr>
            <a:xfrm rot="16200000">
              <a:off x="1822694" y="8755108"/>
              <a:ext cx="127348" cy="3772735"/>
            </a:xfrm>
            <a:prstGeom prst="rect">
              <a:avLst/>
            </a:prstGeom>
            <a:solidFill>
              <a:srgbClr val="AD0F0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47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3" name="Прямоугольник 8"/>
            <p:cNvSpPr/>
            <p:nvPr/>
          </p:nvSpPr>
          <p:spPr>
            <a:xfrm rot="16200000">
              <a:off x="5588746" y="8734221"/>
              <a:ext cx="127348" cy="3814510"/>
            </a:xfrm>
            <a:prstGeom prst="rect">
              <a:avLst/>
            </a:prstGeom>
            <a:solidFill>
              <a:srgbClr val="E206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47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42" name="Rectangle 10"/>
          <p:cNvSpPr/>
          <p:nvPr/>
        </p:nvSpPr>
        <p:spPr>
          <a:xfrm>
            <a:off x="0" y="0"/>
            <a:ext cx="7554104" cy="932228"/>
          </a:xfrm>
          <a:prstGeom prst="rect">
            <a:avLst/>
          </a:prstGeom>
          <a:solidFill>
            <a:srgbClr val="004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7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50" name="Group 429">
            <a:extLst>
              <a:ext uri="{FF2B5EF4-FFF2-40B4-BE49-F238E27FC236}">
                <a16:creationId xmlns:a16="http://schemas.microsoft.com/office/drawing/2014/main" xmlns="" id="{B6796496-AE79-4D33-ABAB-A2A65CA3E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215641"/>
              </p:ext>
            </p:extLst>
          </p:nvPr>
        </p:nvGraphicFramePr>
        <p:xfrm>
          <a:off x="259321" y="1321888"/>
          <a:ext cx="3517675" cy="2342604"/>
        </p:xfrm>
        <a:graphic>
          <a:graphicData uri="http://schemas.openxmlformats.org/drawingml/2006/table">
            <a:tbl>
              <a:tblPr/>
              <a:tblGrid>
                <a:gridCol w="14648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28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Собственник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Ключникова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 А.В.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Описание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73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земельных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участка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общей площадью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14,68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Га удаленностью от МКАД –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72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км, от г. Чехов –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18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км. Участки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граничат с водоемом и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Сохинковским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 лесом. Средняя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площадь каждого участка составляет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13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–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20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сотки. 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Кол-во участков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73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11271055"/>
                  </a:ext>
                </a:extLst>
              </a:tr>
              <a:tr h="213523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Общая площадь </a:t>
                      </a: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 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14,68 </a:t>
                      </a: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Га</a:t>
                      </a:r>
                      <a:endParaRPr kumimoji="0" lang="ru-RU" sz="900" b="0" i="0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Категория земель: 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Земли населенных пунктов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ВРИ: 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Под застройку жилыми и нежилыми строениями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29474920"/>
                  </a:ext>
                </a:extLst>
              </a:tr>
            </a:tbl>
          </a:graphicData>
        </a:graphic>
      </p:graphicFrame>
      <p:graphicFrame>
        <p:nvGraphicFramePr>
          <p:cNvPr id="55" name="Group 429">
            <a:extLst>
              <a:ext uri="{FF2B5EF4-FFF2-40B4-BE49-F238E27FC236}">
                <a16:creationId xmlns:a16="http://schemas.microsoft.com/office/drawing/2014/main" xmlns="" id="{B6796496-AE79-4D33-ABAB-A2A65CA3E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312822"/>
              </p:ext>
            </p:extLst>
          </p:nvPr>
        </p:nvGraphicFramePr>
        <p:xfrm>
          <a:off x="255061" y="5155867"/>
          <a:ext cx="3517675" cy="460828"/>
        </p:xfrm>
        <a:graphic>
          <a:graphicData uri="http://schemas.openxmlformats.org/drawingml/2006/table">
            <a:tbl>
              <a:tblPr/>
              <a:tblGrid>
                <a:gridCol w="14715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60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Залогодатель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Ключникова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 А.В.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Залогодержатель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ПАО Банк «ТРАСТ»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78538357"/>
                  </a:ext>
                </a:extLst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259322" y="968368"/>
            <a:ext cx="2797792" cy="27488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defTabSz="986912">
              <a:lnSpc>
                <a:spcPts val="1619"/>
              </a:lnSpc>
              <a:spcAft>
                <a:spcPts val="324"/>
              </a:spcAft>
              <a:buClr>
                <a:srgbClr val="FF0000"/>
              </a:buClr>
              <a:defRPr/>
            </a:pPr>
            <a:r>
              <a:rPr lang="ru-RU" sz="1079" b="1" dirty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Данные по земельным участкам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55061" y="4834032"/>
            <a:ext cx="1903381" cy="29751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defTabSz="986912">
              <a:lnSpc>
                <a:spcPts val="1619"/>
              </a:lnSpc>
              <a:spcAft>
                <a:spcPts val="324"/>
              </a:spcAft>
              <a:buClr>
                <a:srgbClr val="FF0000"/>
              </a:buClr>
              <a:defRPr/>
            </a:pPr>
            <a:r>
              <a:rPr lang="ru-RU" sz="1079" b="1" dirty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Структура владения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51372" y="157781"/>
            <a:ext cx="2730268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48"/>
              </a:lnSpc>
            </a:pPr>
            <a:r>
              <a:rPr lang="ru-RU" sz="1727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Земельные </a:t>
            </a:r>
            <a:br>
              <a:rPr lang="ru-RU" sz="1727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727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участки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848018" y="154684"/>
            <a:ext cx="2202262" cy="49641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ru-RU" sz="863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Московская </a:t>
            </a:r>
            <a:r>
              <a:rPr lang="ru-RU" sz="863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область, Чеховский район, СП </a:t>
            </a:r>
            <a:r>
              <a:rPr lang="ru-RU" sz="863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Стремиловское</a:t>
            </a:r>
            <a:r>
              <a:rPr lang="ru-RU" sz="863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в районе д</a:t>
            </a:r>
            <a:r>
              <a:rPr lang="ru-RU" sz="863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ru-RU" sz="863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Сохинки</a:t>
            </a:r>
            <a:r>
              <a:rPr lang="ru-RU" sz="863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900" dirty="0"/>
              <a:t>	</a:t>
            </a:r>
          </a:p>
        </p:txBody>
      </p:sp>
      <p:pic>
        <p:nvPicPr>
          <p:cNvPr id="73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5516" y="157781"/>
            <a:ext cx="1170697" cy="441641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259322" y="9931819"/>
            <a:ext cx="3169677" cy="524616"/>
          </a:xfrm>
          <a:prstGeom prst="rect">
            <a:avLst/>
          </a:prstGeom>
          <a:noFill/>
        </p:spPr>
        <p:txBody>
          <a:bodyPr wrap="square" lIns="0" tIns="38856" rIns="77712" bIns="38856" numCol="2" rtlCol="0">
            <a:noAutofit/>
          </a:bodyPr>
          <a:lstStyle/>
          <a:p>
            <a:r>
              <a:rPr lang="ru-RU" sz="800" b="1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Контактная информация:</a:t>
            </a:r>
            <a:endParaRPr lang="en-US" sz="800" b="1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+ 7 916-450-28-44  </a:t>
            </a:r>
          </a:p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E-mail: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dn@trust.ru</a:t>
            </a:r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800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Адрес: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Известковый переулок, 3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, </a:t>
            </a:r>
            <a:b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</a:b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1</a:t>
            </a:r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09004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, </a:t>
            </a:r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Москва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20" name="Group 429">
            <a:extLst>
              <a:ext uri="{FF2B5EF4-FFF2-40B4-BE49-F238E27FC236}">
                <a16:creationId xmlns="" xmlns:a16="http://schemas.microsoft.com/office/drawing/2014/main" id="{B6796496-AE79-4D33-ABAB-A2A65CA3E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128660"/>
              </p:ext>
            </p:extLst>
          </p:nvPr>
        </p:nvGraphicFramePr>
        <p:xfrm>
          <a:off x="255061" y="6078454"/>
          <a:ext cx="3517675" cy="460828"/>
        </p:xfrm>
        <a:graphic>
          <a:graphicData uri="http://schemas.openxmlformats.org/drawingml/2006/table">
            <a:tbl>
              <a:tblPr/>
              <a:tblGrid>
                <a:gridCol w="14715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460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Цена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94 403 074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Структура сделки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ДКПН (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asset deal)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78538357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55061" y="5724681"/>
            <a:ext cx="1718331" cy="29751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defTabSz="986912">
              <a:lnSpc>
                <a:spcPts val="1619"/>
              </a:lnSpc>
              <a:spcAft>
                <a:spcPts val="324"/>
              </a:spcAft>
              <a:buClr>
                <a:srgbClr val="FF0000"/>
              </a:buClr>
              <a:defRPr/>
            </a:pPr>
            <a:r>
              <a:rPr lang="ru-RU" sz="1079" b="1" dirty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Параметры сделки</a:t>
            </a:r>
          </a:p>
        </p:txBody>
      </p:sp>
      <p:graphicFrame>
        <p:nvGraphicFramePr>
          <p:cNvPr id="22" name="Group 429">
            <a:extLst>
              <a:ext uri="{FF2B5EF4-FFF2-40B4-BE49-F238E27FC236}">
                <a16:creationId xmlns="" xmlns:a16="http://schemas.microsoft.com/office/drawing/2014/main" id="{B6796496-AE79-4D33-ABAB-A2A65CA3E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416718"/>
              </p:ext>
            </p:extLst>
          </p:nvPr>
        </p:nvGraphicFramePr>
        <p:xfrm>
          <a:off x="255061" y="4363037"/>
          <a:ext cx="3517676" cy="380413"/>
        </p:xfrm>
        <a:graphic>
          <a:graphicData uri="http://schemas.openxmlformats.org/drawingml/2006/table">
            <a:tbl>
              <a:tblPr/>
              <a:tblGrid>
                <a:gridCol w="14860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315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0413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Инженерные 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/>
                      </a:r>
                      <a:b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</a:b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коммуникации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Электричество по границе участков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55062" y="4073807"/>
            <a:ext cx="2913960" cy="29751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defTabSz="986912">
              <a:lnSpc>
                <a:spcPts val="1619"/>
              </a:lnSpc>
              <a:spcAft>
                <a:spcPts val="324"/>
              </a:spcAft>
              <a:buClr>
                <a:srgbClr val="FF0000"/>
              </a:buClr>
              <a:defRPr/>
            </a:pPr>
            <a:r>
              <a:rPr lang="ru-RU" sz="1079" b="1" dirty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Технические характеристики</a:t>
            </a:r>
          </a:p>
        </p:txBody>
      </p:sp>
      <p:graphicFrame>
        <p:nvGraphicFramePr>
          <p:cNvPr id="24" name="Group 429">
            <a:extLst>
              <a:ext uri="{FF2B5EF4-FFF2-40B4-BE49-F238E27FC236}">
                <a16:creationId xmlns="" xmlns:a16="http://schemas.microsoft.com/office/drawing/2014/main" id="{B6796496-AE79-4D33-ABAB-A2A65CA3E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58998"/>
              </p:ext>
            </p:extLst>
          </p:nvPr>
        </p:nvGraphicFramePr>
        <p:xfrm>
          <a:off x="255061" y="7017576"/>
          <a:ext cx="3517675" cy="1333136"/>
        </p:xfrm>
        <a:graphic>
          <a:graphicData uri="http://schemas.openxmlformats.org/drawingml/2006/table">
            <a:tbl>
              <a:tblPr/>
              <a:tblGrid>
                <a:gridCol w="1498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190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Период приема заявок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25.05.2021 – 01.07.2021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Начальная цена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94 403 074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38748235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Минимальная цена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52 446 152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37946366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Ссылки на торги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https://www.b2b-center.ru/market/zemelnye-uchastki-prinadlezhashchie-dolzhniku-kliuchnikovoi-alle/tender-2670337/</a:t>
                      </a:r>
                      <a:r>
                        <a:rPr lang="ru-RU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64598694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55061" y="6698865"/>
            <a:ext cx="4069627" cy="29751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defTabSz="986912">
              <a:lnSpc>
                <a:spcPts val="1619"/>
              </a:lnSpc>
              <a:spcAft>
                <a:spcPts val="324"/>
              </a:spcAft>
              <a:buClr>
                <a:srgbClr val="FF0000"/>
              </a:buClr>
              <a:defRPr/>
            </a:pPr>
            <a:r>
              <a:rPr lang="ru-RU" sz="1079" b="1" dirty="0" smtClean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Информация по торгам</a:t>
            </a:r>
            <a:endParaRPr lang="ru-RU" sz="1079" b="1" dirty="0">
              <a:solidFill>
                <a:srgbClr val="00446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61371" y="9816019"/>
            <a:ext cx="906576" cy="761782"/>
          </a:xfrm>
          <a:prstGeom prst="rect">
            <a:avLst/>
          </a:prstGeom>
          <a:noFill/>
        </p:spPr>
        <p:txBody>
          <a:bodyPr wrap="square" lIns="0" rtlCol="0" anchor="ctr" anchorCtr="0">
            <a:noAutofit/>
          </a:bodyPr>
          <a:lstStyle/>
          <a:p>
            <a:pPr algn="ctr"/>
            <a:r>
              <a:rPr lang="ru-RU" sz="1619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212</a:t>
            </a:r>
            <a:endParaRPr lang="ru-RU" sz="1619" b="1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018" y="944931"/>
            <a:ext cx="3711657" cy="2005932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xmlns="" id="{0777EE7F-A743-472D-8742-0E56D25703B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22616" y="1694012"/>
            <a:ext cx="253065" cy="39111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018" y="2951545"/>
            <a:ext cx="3711657" cy="257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8064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2078</TotalTime>
  <Words>160</Words>
  <Application>Microsoft Office PowerPoint</Application>
  <PresentationFormat>Произвольный</PresentationFormat>
  <Paragraphs>44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Якушкин Александр Викторович</dc:creator>
  <cp:lastModifiedBy>Солдатов Дмитрий Алексеевич</cp:lastModifiedBy>
  <cp:revision>282</cp:revision>
  <cp:lastPrinted>2020-01-30T16:51:56Z</cp:lastPrinted>
  <dcterms:created xsi:type="dcterms:W3CDTF">2020-01-10T09:54:38Z</dcterms:created>
  <dcterms:modified xsi:type="dcterms:W3CDTF">2021-06-10T07:56:54Z</dcterms:modified>
</cp:coreProperties>
</file>